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7" r:id="rId2"/>
    <p:sldId id="1320" r:id="rId3"/>
    <p:sldId id="1503" r:id="rId4"/>
    <p:sldId id="1542" r:id="rId5"/>
    <p:sldId id="1501" r:id="rId6"/>
    <p:sldId id="1502" r:id="rId7"/>
    <p:sldId id="1504" r:id="rId8"/>
    <p:sldId id="1486" r:id="rId9"/>
    <p:sldId id="1497" r:id="rId10"/>
    <p:sldId id="1526" r:id="rId11"/>
    <p:sldId id="1548" r:id="rId12"/>
    <p:sldId id="1543" r:id="rId13"/>
    <p:sldId id="1544" r:id="rId14"/>
    <p:sldId id="1538" r:id="rId15"/>
    <p:sldId id="1545" r:id="rId16"/>
    <p:sldId id="1546" r:id="rId17"/>
    <p:sldId id="1547" r:id="rId18"/>
    <p:sldId id="1582" r:id="rId19"/>
    <p:sldId id="1549" r:id="rId20"/>
    <p:sldId id="1490" r:id="rId21"/>
    <p:sldId id="149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CC9900"/>
    <a:srgbClr val="CCFF33"/>
    <a:srgbClr val="9966FF"/>
    <a:srgbClr val="CC6600"/>
    <a:srgbClr val="FF9900"/>
    <a:srgbClr val="99FF99"/>
    <a:srgbClr val="00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88102" autoAdjust="0"/>
  </p:normalViewPr>
  <p:slideViewPr>
    <p:cSldViewPr snapToGrid="0">
      <p:cViewPr>
        <p:scale>
          <a:sx n="100" d="100"/>
          <a:sy n="100" d="100"/>
        </p:scale>
        <p:origin x="-51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C1737-9B7C-4B5A-91CF-475BA97044A8}" type="datetimeFigureOut">
              <a:rPr lang="en-US" smtClean="0"/>
              <a:pPr/>
              <a:t>4/17/13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C2E10-22CB-42C8-9879-21136F4F7F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5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772E-B633-49D0-9B6F-19523F4E7A5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NGC 2362.  Bob pointed this one out during our members star party last weekend.  It was taken from my back yard, which is a white zone, and the sky was deceptively foggy, but it turned out OK.  The image consists of 38 frames of 15 seconds at ISO 1600.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96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----- Meeting Notes (3/20/13 22:46) -----</a:t>
            </a:r>
          </a:p>
          <a:p>
            <a:r>
              <a:rPr lang="en-US" dirty="0"/>
              <a:t>Next month's speaker will tell us how they are using the Hubble to develop a sneak preview of what the James Webb Space Telescope will be capable of.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Jason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Kalirai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research astronomer at the Space Telescope Science Institute in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Baltimore, MD.  He obtained his PhD in astrophysics in 2004 from the University of British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Columbia in Vancouver, BC, Canada.   His research interests include studying the formation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evolution of stars and nearby galaxies using both ground and space based telescopes.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Kalirai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also the Deputy Project Scientist for the James Webb Space Telescope.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1A1A1A"/>
                </a:solidFill>
                <a:latin typeface="ArialMT"/>
              </a:rPr>
              <a:t>Crescent Moon, Venus and Jupiter.</a:t>
            </a:r>
          </a:p>
          <a:p>
            <a:r>
              <a:rPr lang="en-US" sz="1200" dirty="0" smtClean="0">
                <a:solidFill>
                  <a:srgbClr val="1A1A1A"/>
                </a:solidFill>
                <a:latin typeface="ArialMT"/>
              </a:rPr>
              <a:t>Taken from </a:t>
            </a:r>
            <a:r>
              <a:rPr lang="en-US" sz="1200" dirty="0" err="1" smtClean="0">
                <a:solidFill>
                  <a:srgbClr val="1A1A1A"/>
                </a:solidFill>
                <a:latin typeface="ArialMT"/>
              </a:rPr>
              <a:t>Harborplace</a:t>
            </a:r>
            <a:r>
              <a:rPr lang="en-US" sz="1200" dirty="0" smtClean="0">
                <a:solidFill>
                  <a:srgbClr val="1A1A1A"/>
                </a:solidFill>
                <a:latin typeface="ArialMT"/>
              </a:rPr>
              <a:t>, Baltimore, Nov.</a:t>
            </a:r>
          </a:p>
          <a:p>
            <a:r>
              <a:rPr lang="en-US" sz="1200" dirty="0" smtClean="0">
                <a:solidFill>
                  <a:srgbClr val="1A1A1A"/>
                </a:solidFill>
                <a:latin typeface="ArialMT"/>
              </a:rPr>
              <a:t>25, 1984. Foreground is the 22-gun,</a:t>
            </a:r>
          </a:p>
          <a:p>
            <a:r>
              <a:rPr lang="en-US" sz="1200" dirty="0" smtClean="0">
                <a:solidFill>
                  <a:srgbClr val="1A1A1A"/>
                </a:solidFill>
                <a:latin typeface="ArialMT"/>
              </a:rPr>
              <a:t>3-masted, USS Constellation, commissioned in</a:t>
            </a:r>
          </a:p>
          <a:p>
            <a:r>
              <a:rPr lang="en-US" sz="1200" dirty="0" smtClean="0">
                <a:solidFill>
                  <a:srgbClr val="1A1A1A"/>
                </a:solidFill>
                <a:latin typeface="ArialMT"/>
              </a:rPr>
              <a:t>1855, and the last all-sail warship built for the</a:t>
            </a:r>
          </a:p>
          <a:p>
            <a:r>
              <a:rPr lang="en-US" sz="1200" dirty="0" smtClean="0">
                <a:solidFill>
                  <a:srgbClr val="1A1A1A"/>
                </a:solidFill>
                <a:latin typeface="ArialMT"/>
              </a:rPr>
              <a:t>U.S. Navy. Photo specs.: ISO 400, 50mm FL, 1/2-sec. @ f/2.8.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2E10-22CB-42C8-9879-21136F4F7F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5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AB9F6-478C-4224-9667-905C83217EBB}" type="datetime1">
              <a:rPr lang="en-US" smtClean="0"/>
              <a:pPr/>
              <a:t>4/17/13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>
            <a:lvl1pPr>
              <a:defRPr sz="1600" baseline="0"/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1644-0C39-4039-B80B-F23C5405FEDC}" type="datetime1">
              <a:rPr lang="en-US" smtClean="0"/>
              <a:pPr/>
              <a:t>4/17/13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46m47_hetlage_f.jpg"/>
          <p:cNvPicPr>
            <a:picLocks noChangeAspect="1"/>
          </p:cNvPicPr>
          <p:nvPr userDrawn="1"/>
        </p:nvPicPr>
        <p:blipFill>
          <a:blip r:embed="rId2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4800" baseline="0">
                <a:solidFill>
                  <a:srgbClr val="FFFF00"/>
                </a:solidFill>
                <a:latin typeface="Times New Roman"/>
              </a:defRPr>
            </a:lvl1pPr>
          </a:lstStyle>
          <a:p>
            <a:r>
              <a:rPr lang="en-US" dirty="0" smtClean="0"/>
              <a:t>Click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000" baseline="0">
                <a:solidFill>
                  <a:srgbClr val="FFFF00"/>
                </a:solidFill>
                <a:latin typeface="Times New Roman"/>
              </a:defRPr>
            </a:lvl1pPr>
            <a:lvl2pPr>
              <a:defRPr sz="3600" baseline="0">
                <a:solidFill>
                  <a:srgbClr val="FFFF00"/>
                </a:solidFill>
                <a:latin typeface="Times New Roman"/>
              </a:defRPr>
            </a:lvl2pPr>
            <a:lvl3pPr>
              <a:defRPr sz="3200" baseline="0">
                <a:solidFill>
                  <a:srgbClr val="FFFF00"/>
                </a:solidFill>
                <a:latin typeface="Times New Roman"/>
              </a:defRPr>
            </a:lvl3pPr>
            <a:lvl4pPr>
              <a:defRPr sz="2800" baseline="0">
                <a:solidFill>
                  <a:srgbClr val="FFFF00"/>
                </a:solidFill>
                <a:latin typeface="Times New Roman"/>
              </a:defRPr>
            </a:lvl4pPr>
            <a:lvl5pPr>
              <a:defRPr sz="2400" baseline="0">
                <a:solidFill>
                  <a:srgbClr val="FFFF00"/>
                </a:solidFill>
                <a:latin typeface="Times New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53204-715F-4B56-891C-20C918733ECA}" type="datetime1">
              <a:rPr lang="en-US" smtClean="0"/>
              <a:pPr/>
              <a:t>4/17/13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9E143-2239-4250-B753-148FDAC8C3D1}" type="datetime1">
              <a:rPr lang="en-US" smtClean="0"/>
              <a:pPr/>
              <a:t>4/17/13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7495E-1B9C-4E2F-B6AC-EF7C919FF241}" type="datetime1">
              <a:rPr lang="en-US" smtClean="0"/>
              <a:pPr/>
              <a:t>4/17/13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DE21B-9655-4FDF-A7A5-55F64DEE4BC1}" type="datetime1">
              <a:rPr lang="en-US" smtClean="0"/>
              <a:pPr/>
              <a:t>4/17/13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BB249-B98F-4521-AA36-F4D5F08BACFF}" type="datetime1">
              <a:rPr lang="en-US" smtClean="0"/>
              <a:pPr/>
              <a:t>4/17/13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</p:spPr>
        <p:txBody>
          <a:bodyPr/>
          <a:lstStyle>
            <a:lvl1pPr>
              <a:defRPr sz="2000">
                <a:solidFill>
                  <a:srgbClr val="FFFF00"/>
                </a:solidFill>
              </a:defRPr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HAL10Logo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430988" y="-380890"/>
            <a:ext cx="2286000" cy="228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0C45D-0443-4F37-ACD2-E60DD68AE38D}" type="datetime1">
              <a:rPr lang="en-US" smtClean="0"/>
              <a:pPr/>
              <a:t>4/17/13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696AE-0609-407A-966C-1570904D8764}" type="datetime1">
              <a:rPr lang="en-US" smtClean="0"/>
              <a:pPr/>
              <a:t>4/17/13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7942-4BCB-4A99-B524-704467C59BF1}" type="datetime1">
              <a:rPr lang="en-US" smtClean="0"/>
              <a:pPr/>
              <a:t>4/17/13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16D52-E791-4F00-A06E-474AD13DF973}" type="datetime1">
              <a:rPr lang="en-US" smtClean="0"/>
              <a:pPr/>
              <a:t>4/17/13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49386-48BA-4B62-83AD-3997DFF5CBF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7437" y="457200"/>
            <a:ext cx="57691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Howard 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Astronomical</a:t>
            </a:r>
          </a:p>
          <a:p>
            <a:pPr algn="ctr"/>
            <a:r>
              <a:rPr lang="en-US" sz="80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League</a:t>
            </a:r>
            <a:endParaRPr lang="en-US" sz="80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9930" y="4800600"/>
            <a:ext cx="290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April 18, 2013</a:t>
            </a:r>
            <a:endParaRPr lang="en-US" sz="360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pic>
        <p:nvPicPr>
          <p:cNvPr id="6" name="Picture 5" descr="HAL10Logo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13406"/>
            <a:ext cx="3344594" cy="3344594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957388" y="4529138"/>
            <a:ext cx="542925" cy="442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9763" y="4567237"/>
            <a:ext cx="819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Black" pitchFamily="34" charset="0"/>
              </a:rPr>
              <a:t>13</a:t>
            </a:r>
            <a:endParaRPr lang="en-US" sz="28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advClick="0" advTm="11956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4500" y="584200"/>
            <a:ext cx="176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Mike Krauss</a:t>
            </a:r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  <p:pic>
        <p:nvPicPr>
          <p:cNvPr id="3" name="Picture 2" descr="NGC 2362 Full Resolutio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5700"/>
            <a:ext cx="9144000" cy="56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2"/>
    </mc:Choice>
    <mc:Fallback xmlns="">
      <p:transition xmlns:p14="http://schemas.microsoft.com/office/powerpoint/2010/main" spd="slow" advTm="350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urn on March 30 2013 in color and monochro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9144000" cy="65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1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2"/>
    </mc:Choice>
    <mc:Fallback xmlns="">
      <p:transition xmlns:p14="http://schemas.microsoft.com/office/powerpoint/2010/main" spd="slow" advTm="350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urn on March 30 2013 including Polar Projection vi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0"/>
            <a:ext cx="66375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7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2"/>
    </mc:Choice>
    <mc:Fallback xmlns="">
      <p:transition xmlns:p14="http://schemas.microsoft.com/office/powerpoint/2010/main" spd="slow" advTm="350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arison of Cassini's image and my camera image re-mapped as a Polar Proje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19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100" y="5664200"/>
            <a:ext cx="1817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Peter </a:t>
            </a:r>
            <a:r>
              <a:rPr lang="en-US" sz="24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Nerbun</a:t>
            </a:r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613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72"/>
    </mc:Choice>
    <mc:Fallback xmlns="">
      <p:transition xmlns:p14="http://schemas.microsoft.com/office/powerpoint/2010/main" spd="slow" advTm="3507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otrip_annotat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0"/>
            <a:ext cx="60979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1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77_annotat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0"/>
            <a:ext cx="83370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99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2403_annotat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0"/>
            <a:ext cx="5962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6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8-and-M2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4500" y="190500"/>
            <a:ext cx="194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Joe Bohannon</a:t>
            </a:r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22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00" y="190500"/>
            <a:ext cx="53750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Chris Todd Time-Lapse sequences from </a:t>
            </a:r>
          </a:p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Messier Marathon and Delmarva Stargaze</a:t>
            </a:r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544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xmlns:p14="http://schemas.microsoft.com/office/powerpoint/2010/main" spd="slow" advTm="3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850021"/>
            <a:ext cx="8229600" cy="296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Stumper</a:t>
            </a:r>
            <a:r>
              <a:rPr kumimoji="0" lang="en-US" sz="72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answer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5795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2"/>
    </mc:Choice>
    <mc:Fallback xmlns="">
      <p:transition xmlns:p14="http://schemas.microsoft.com/office/powerpoint/2010/main" spd="slow" advTm="2852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850021"/>
            <a:ext cx="8229600" cy="296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Stumper Question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30"/>
    </mc:Choice>
    <mc:Fallback xmlns="">
      <p:transition xmlns:p14="http://schemas.microsoft.com/office/powerpoint/2010/main" spd="slow" advTm="303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19100" y="516521"/>
            <a:ext cx="8229600" cy="1744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As of last night, how many asteroids are visible naked eye (mag &gt; </a:t>
            </a:r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7)?</a:t>
            </a:r>
            <a:endParaRPr lang="en-US" sz="3600" b="1" dirty="0">
              <a:solidFill>
                <a:schemeClr val="bg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0100" y="2518350"/>
            <a:ext cx="75819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CFF33"/>
                </a:solidFill>
                <a:latin typeface="Times New Roman"/>
                <a:cs typeface="Times New Roman"/>
              </a:rPr>
              <a:t>D. About 4096</a:t>
            </a:r>
          </a:p>
          <a:p>
            <a:pPr algn="ctr"/>
            <a:endParaRPr lang="en-US" sz="3600" b="1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b="1" dirty="0" smtClean="0">
                <a:solidFill>
                  <a:srgbClr val="CCFF33"/>
                </a:solidFill>
                <a:latin typeface="Times New Roman"/>
                <a:cs typeface="Times New Roman"/>
              </a:rPr>
              <a:t>In fact, 4,207 asteroids are currently magnitude 7 or less, with the brightest currently mag 0.9 (2010 KC12), and there are 632 brighter than mag 4!</a:t>
            </a:r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endParaRPr lang="en-US" sz="24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183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67"/>
    </mc:Choice>
    <mc:Fallback xmlns="">
      <p:transition xmlns:p14="http://schemas.microsoft.com/office/powerpoint/2010/main" spd="slow" advTm="3436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Times New Roman"/>
                <a:cs typeface="Times New Roman"/>
              </a:rPr>
              <a:t>Thank You!</a:t>
            </a:r>
            <a:endParaRPr lang="en-US" dirty="0">
              <a:solidFill>
                <a:srgbClr val="00B0F0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70" y="1519195"/>
            <a:ext cx="8229600" cy="1600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FF00"/>
                </a:solidFill>
                <a:latin typeface="Times New Roman"/>
                <a:cs typeface="Times New Roman"/>
              </a:rPr>
              <a:t>Next month’s meeting is on Thursday,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FF00"/>
                </a:solidFill>
                <a:latin typeface="Times New Roman"/>
                <a:cs typeface="Times New Roman"/>
              </a:rPr>
              <a:t>May 16, 2013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FF00"/>
                </a:solidFill>
                <a:latin typeface="Times New Roman"/>
                <a:cs typeface="Times New Roman"/>
              </a:rPr>
              <a:t>7:30 PM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589" y="3445728"/>
            <a:ext cx="8172043" cy="29931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400" dirty="0" smtClean="0">
                <a:solidFill>
                  <a:srgbClr val="FFFF00"/>
                </a:solidFill>
                <a:latin typeface="Times New Roman"/>
                <a:cs typeface="Times New Roman"/>
              </a:rPr>
              <a:t>Guest speakers: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4000" dirty="0">
                <a:latin typeface="Times New Roman"/>
                <a:cs typeface="Times New Roman"/>
              </a:rPr>
              <a:t>Dr. </a:t>
            </a:r>
            <a:r>
              <a:rPr lang="en-US" sz="4000" dirty="0" smtClean="0">
                <a:latin typeface="Times New Roman"/>
                <a:cs typeface="Times New Roman"/>
              </a:rPr>
              <a:t>K.T. Ramesh from Johns Hopkins:</a:t>
            </a:r>
            <a:endParaRPr lang="en-US" sz="4000" dirty="0">
              <a:latin typeface="Times New Roman"/>
              <a:cs typeface="Times New Roman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en-US" sz="4000" dirty="0" smtClean="0">
                <a:latin typeface="Times New Roman"/>
                <a:cs typeface="Times New Roman"/>
              </a:rPr>
              <a:t>Impact and fragmentation of asteroids</a:t>
            </a:r>
          </a:p>
          <a:p>
            <a:pPr lvl="0" algn="ctr">
              <a:spcBef>
                <a:spcPct val="20000"/>
              </a:spcBef>
              <a:defRPr/>
            </a:pPr>
            <a:endParaRPr lang="en-US" sz="4000" dirty="0" smtClean="0">
              <a:latin typeface="Times New Roman"/>
              <a:cs typeface="Times New Roman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Joe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Bohanon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/>
                <a:cs typeface="Times New Roman"/>
              </a:rPr>
              <a:t>: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4000" baseline="0" dirty="0" err="1" smtClean="0">
                <a:latin typeface="Times New Roman"/>
                <a:cs typeface="Times New Roman"/>
              </a:rPr>
              <a:t>Kitt</a:t>
            </a:r>
            <a:r>
              <a:rPr lang="en-US" sz="4000" dirty="0" smtClean="0">
                <a:latin typeface="Times New Roman"/>
                <a:cs typeface="Times New Roman"/>
              </a:rPr>
              <a:t> Peak Advanced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4000" dirty="0" smtClean="0">
                <a:latin typeface="Times New Roman"/>
                <a:cs typeface="Times New Roman"/>
              </a:rPr>
              <a:t>Observer Program</a:t>
            </a: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62976" y="5598318"/>
            <a:ext cx="247650" cy="14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03419" y="5410200"/>
            <a:ext cx="440531" cy="311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5737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18"/>
    </mc:Choice>
    <mc:Fallback xmlns="">
      <p:transition xmlns:p14="http://schemas.microsoft.com/office/powerpoint/2010/main" spd="slow" advTm="6661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556961"/>
            <a:ext cx="8229600" cy="1744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As of last night, how many asteroids are visible naked eye (mag &lt; </a:t>
            </a:r>
            <a:r>
              <a:rPr lang="en-US" sz="4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/>
                <a:ea typeface="+mj-ea"/>
                <a:cs typeface="Times New Roman"/>
              </a:rPr>
              <a:t>7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)?</a:t>
            </a:r>
          </a:p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800" b="1" dirty="0" smtClean="0">
                <a:solidFill>
                  <a:srgbClr val="CCFF33"/>
                </a:solidFill>
                <a:latin typeface="Times New Roman"/>
                <a:ea typeface="+mj-ea"/>
                <a:cs typeface="Times New Roman"/>
              </a:rPr>
              <a:t>None</a:t>
            </a:r>
          </a:p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About 16</a:t>
            </a:r>
          </a:p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800" b="1" dirty="0" smtClean="0">
                <a:solidFill>
                  <a:srgbClr val="CCFF33"/>
                </a:solidFill>
                <a:latin typeface="Times New Roman"/>
                <a:ea typeface="+mj-ea"/>
                <a:cs typeface="Times New Roman"/>
              </a:rPr>
              <a:t>About 128</a:t>
            </a:r>
          </a:p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FF33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About 1024</a:t>
            </a:r>
          </a:p>
          <a:p>
            <a:pPr marL="914400" marR="0" lvl="0" indent="-9144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lang="en-US" sz="4800" b="1" dirty="0" smtClean="0">
                <a:solidFill>
                  <a:srgbClr val="CCFF33"/>
                </a:solidFill>
                <a:latin typeface="Times New Roman"/>
                <a:ea typeface="+mj-ea"/>
                <a:cs typeface="Times New Roman"/>
              </a:rPr>
              <a:t>About 4096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CCFF33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7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09"/>
    </mc:Choice>
    <mc:Fallback xmlns="">
      <p:transition xmlns:p14="http://schemas.microsoft.com/office/powerpoint/2010/main" spd="slow" advTm="1352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442369"/>
            <a:ext cx="8229600" cy="197326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4800" b="1" spc="150" dirty="0" smtClean="0">
                <a:ln w="11430"/>
                <a:solidFill>
                  <a:srgbClr val="558ED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Dr. Jason </a:t>
            </a:r>
            <a:r>
              <a:rPr lang="en-US" sz="4800" b="1" spc="150" dirty="0" err="1" smtClean="0">
                <a:ln w="11430"/>
                <a:solidFill>
                  <a:srgbClr val="558ED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Kalirai</a:t>
            </a:r>
            <a:r>
              <a:rPr lang="en-US" sz="4800" b="1" spc="150" dirty="0" smtClean="0">
                <a:ln w="11430"/>
                <a:solidFill>
                  <a:srgbClr val="558ED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800" b="1" spc="150" dirty="0" err="1" smtClean="0">
                <a:ln w="11430"/>
                <a:solidFill>
                  <a:srgbClr val="558ED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STScI</a:t>
            </a:r>
            <a:r>
              <a:rPr lang="en-US" sz="4800" b="1" spc="150" dirty="0">
                <a:ln w="11430"/>
                <a:solidFill>
                  <a:srgbClr val="558ED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4800" b="1" spc="150" dirty="0">
                <a:ln w="11430"/>
                <a:solidFill>
                  <a:srgbClr val="558ED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sz="3600" b="1" spc="150" dirty="0" smtClean="0">
                <a:ln w="11430"/>
                <a:solidFill>
                  <a:srgbClr val="558ED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en-US" sz="3600" b="1" spc="150" dirty="0" smtClean="0">
                <a:ln w="11430"/>
                <a:solidFill>
                  <a:srgbClr val="558ED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</a:br>
            <a:r>
              <a:rPr lang="en-US" sz="3600" b="1" spc="150" dirty="0" smtClean="0">
                <a:ln w="11430"/>
                <a:solidFill>
                  <a:srgbClr val="558ED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The </a:t>
            </a:r>
            <a:r>
              <a:rPr lang="en-US" sz="3600" b="1" spc="150" dirty="0">
                <a:ln w="11430"/>
                <a:solidFill>
                  <a:srgbClr val="558ED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Hubble Space Telescope's New Frontier Fields: A Prelude to the James Webb Space </a:t>
            </a:r>
            <a:r>
              <a:rPr lang="en-US" sz="3600" b="1" spc="150" dirty="0" smtClean="0">
                <a:ln w="11430"/>
                <a:solidFill>
                  <a:srgbClr val="558ED5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/>
                <a:cs typeface="Times New Roman"/>
              </a:rPr>
              <a:t>Telescope</a:t>
            </a:r>
            <a:endParaRPr lang="en-US" sz="3600" b="1" spc="150" dirty="0">
              <a:ln w="11430"/>
              <a:solidFill>
                <a:srgbClr val="558ED5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3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209"/>
    </mc:Choice>
    <mc:Fallback xmlns="">
      <p:transition xmlns:p14="http://schemas.microsoft.com/office/powerpoint/2010/main" spd="slow" advTm="13520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850021"/>
            <a:ext cx="8229600" cy="296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Upcoming club activities</a:t>
            </a:r>
            <a:endParaRPr kumimoji="0" lang="en-US" sz="72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60000"/>
                  <a:lumOff val="4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44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8"/>
    </mc:Choice>
    <mc:Fallback xmlns="">
      <p:transition xmlns:p14="http://schemas.microsoft.com/office/powerpoint/2010/main" spd="slow" advTm="264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707021"/>
            <a:ext cx="8229600" cy="1172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Star Parties!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4250" y="2946400"/>
            <a:ext cx="71755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April 20</a:t>
            </a:r>
            <a:r>
              <a:rPr lang="en-US" sz="3600" baseline="300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 – Public Star Party</a:t>
            </a:r>
          </a:p>
          <a:p>
            <a:pPr algn="ctr"/>
            <a:endParaRPr lang="en-US" sz="3600" dirty="0" smtClean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May 4</a:t>
            </a:r>
            <a:r>
              <a:rPr lang="en-US" sz="3600" baseline="300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 – Members only Star Party</a:t>
            </a:r>
          </a:p>
          <a:p>
            <a:pPr algn="ctr"/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May 18</a:t>
            </a:r>
            <a:r>
              <a:rPr lang="en-US" sz="3600" baseline="300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 – Public Star Party</a:t>
            </a:r>
            <a:endParaRPr lang="en-US" sz="36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332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65"/>
    </mc:Choice>
    <mc:Fallback xmlns="">
      <p:transition xmlns:p14="http://schemas.microsoft.com/office/powerpoint/2010/main" spd="slow" advTm="1686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6900" y="707021"/>
            <a:ext cx="8229600" cy="1744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Public Outreach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8500" y="2387600"/>
            <a:ext cx="7759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April 20</a:t>
            </a:r>
            <a:r>
              <a:rPr lang="en-US" sz="3600" baseline="300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th</a:t>
            </a:r>
            <a:r>
              <a:rPr lang="en-US" sz="36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 – Solar Max, RNC Green Roof, 1-4 pm</a:t>
            </a:r>
          </a:p>
        </p:txBody>
      </p:sp>
    </p:spTree>
    <p:extLst>
      <p:ext uri="{BB962C8B-B14F-4D97-AF65-F5344CB8AC3E}">
        <p14:creationId xmlns:p14="http://schemas.microsoft.com/office/powerpoint/2010/main" val="122928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49"/>
    </mc:Choice>
    <mc:Fallback xmlns="">
      <p:transition xmlns:p14="http://schemas.microsoft.com/office/powerpoint/2010/main" spd="slow" advTm="40749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46m47_hetlage_f.jpg"/>
          <p:cNvPicPr>
            <a:picLocks noChangeAspect="1"/>
          </p:cNvPicPr>
          <p:nvPr/>
        </p:nvPicPr>
        <p:blipFill>
          <a:blip r:embed="rId3" cstate="print">
            <a:lum bright="-30000"/>
          </a:blip>
          <a:srcRect l="3514" r="418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850021"/>
            <a:ext cx="8229600" cy="2968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Member’s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astrophotos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and sketches</a:t>
            </a:r>
          </a:p>
        </p:txBody>
      </p:sp>
    </p:spTree>
    <p:extLst>
      <p:ext uri="{BB962C8B-B14F-4D97-AF65-F5344CB8AC3E}">
        <p14:creationId xmlns:p14="http://schemas.microsoft.com/office/powerpoint/2010/main" val="42435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1"/>
    </mc:Choice>
    <mc:Fallback xmlns="">
      <p:transition xmlns:p14="http://schemas.microsoft.com/office/powerpoint/2010/main" spd="slow" advTm="320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405_00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-1"/>
            <a:ext cx="6235700" cy="8069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42900"/>
            <a:ext cx="1919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CFF33"/>
                </a:solidFill>
                <a:latin typeface="Times New Roman"/>
                <a:cs typeface="Times New Roman"/>
              </a:rPr>
              <a:t>Herman </a:t>
            </a:r>
            <a:r>
              <a:rPr lang="en-US" sz="2400" dirty="0" err="1" smtClean="0">
                <a:solidFill>
                  <a:srgbClr val="CCFF33"/>
                </a:solidFill>
                <a:latin typeface="Times New Roman"/>
                <a:cs typeface="Times New Roman"/>
              </a:rPr>
              <a:t>Heyn</a:t>
            </a:r>
            <a:endParaRPr lang="en-US" sz="2400" dirty="0">
              <a:solidFill>
                <a:srgbClr val="CCFF3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22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21"/>
    </mc:Choice>
    <mc:Fallback xmlns="">
      <p:transition xmlns:p14="http://schemas.microsoft.com/office/powerpoint/2010/main" spd="slow" advTm="31021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116365</TotalTime>
  <Words>426</Words>
  <Application>Microsoft Macintosh PowerPoint</Application>
  <PresentationFormat>On-screen Show (4:3)</PresentationFormat>
  <Paragraphs>73</Paragraphs>
  <Slides>21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Dr. Jason Kalirai, STScI  The Hubble Space Telescope's New Frontier Fields: A Prelude to the James Webb Space Telescope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Wayne Baggett</dc:creator>
  <cp:lastModifiedBy>Christopher Todd</cp:lastModifiedBy>
  <cp:revision>1768</cp:revision>
  <dcterms:created xsi:type="dcterms:W3CDTF">2009-02-07T16:08:21Z</dcterms:created>
  <dcterms:modified xsi:type="dcterms:W3CDTF">2013-04-18T22:31:09Z</dcterms:modified>
</cp:coreProperties>
</file>